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9"/>
  </p:handoutMasterIdLst>
  <p:sldIdLst>
    <p:sldId id="256" r:id="rId2"/>
    <p:sldId id="257" r:id="rId3"/>
    <p:sldId id="259" r:id="rId4"/>
    <p:sldId id="291" r:id="rId5"/>
    <p:sldId id="292" r:id="rId6"/>
    <p:sldId id="276" r:id="rId7"/>
    <p:sldId id="288" r:id="rId8"/>
    <p:sldId id="290" r:id="rId9"/>
    <p:sldId id="277" r:id="rId10"/>
    <p:sldId id="278" r:id="rId11"/>
    <p:sldId id="280" r:id="rId12"/>
    <p:sldId id="282" r:id="rId13"/>
    <p:sldId id="283" r:id="rId14"/>
    <p:sldId id="285" r:id="rId15"/>
    <p:sldId id="287" r:id="rId16"/>
    <p:sldId id="293" r:id="rId17"/>
    <p:sldId id="274"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284" y="-9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pt-PT"/>
  <c:chart>
    <c:title>
      <c:tx>
        <c:rich>
          <a:bodyPr/>
          <a:lstStyle/>
          <a:p>
            <a:pPr>
              <a:defRPr lang="pt-PT"/>
            </a:pPr>
            <a:r>
              <a:rPr lang="pt-PT"/>
              <a:t>Poverty Levels</a:t>
            </a:r>
            <a:r>
              <a:rPr lang="pt-PT" baseline="0"/>
              <a:t> and Tendencies</a:t>
            </a:r>
          </a:p>
          <a:p>
            <a:pPr>
              <a:defRPr lang="pt-PT"/>
            </a:pPr>
            <a:r>
              <a:rPr lang="pt-PT" baseline="0"/>
              <a:t>1996 - 2009</a:t>
            </a:r>
            <a:endParaRPr lang="pt-PT"/>
          </a:p>
        </c:rich>
      </c:tx>
      <c:layout/>
    </c:title>
    <c:plotArea>
      <c:layout/>
      <c:lineChart>
        <c:grouping val="standard"/>
        <c:ser>
          <c:idx val="0"/>
          <c:order val="0"/>
          <c:tx>
            <c:strRef>
              <c:f>Sheet1!$C$29</c:f>
              <c:strCache>
                <c:ptCount val="1"/>
                <c:pt idx="0">
                  <c:v>Rural</c:v>
                </c:pt>
              </c:strCache>
            </c:strRef>
          </c:tx>
          <c:dLbls>
            <c:dLbl>
              <c:idx val="0"/>
              <c:layout>
                <c:manualLayout>
                  <c:x val="8.3333333333333367E-3"/>
                  <c:y val="1.8518518518518552E-2"/>
                </c:manualLayout>
              </c:layout>
              <c:showVal val="1"/>
            </c:dLbl>
            <c:dLbl>
              <c:idx val="1"/>
              <c:layout>
                <c:manualLayout>
                  <c:x val="5.8333333333333508E-2"/>
                  <c:y val="-4.6296296296296424E-3"/>
                </c:manualLayout>
              </c:layout>
              <c:showVal val="1"/>
            </c:dLbl>
            <c:dLbl>
              <c:idx val="2"/>
              <c:layout>
                <c:manualLayout>
                  <c:x val="-1.1111111111111125E-2"/>
                  <c:y val="4.6296296296296424E-3"/>
                </c:manualLayout>
              </c:layout>
              <c:showVal val="1"/>
            </c:dLbl>
            <c:txPr>
              <a:bodyPr/>
              <a:lstStyle/>
              <a:p>
                <a:pPr>
                  <a:defRPr lang="pt-PT"/>
                </a:pPr>
                <a:endParaRPr lang="pt-PT"/>
              </a:p>
            </c:txPr>
            <c:showVal val="1"/>
          </c:dLbls>
          <c:cat>
            <c:strRef>
              <c:f>Sheet1!$D$28:$F$28</c:f>
              <c:strCache>
                <c:ptCount val="3"/>
                <c:pt idx="0">
                  <c:v>1996/97</c:v>
                </c:pt>
                <c:pt idx="1">
                  <c:v>2002/03</c:v>
                </c:pt>
                <c:pt idx="2">
                  <c:v>2008/09</c:v>
                </c:pt>
              </c:strCache>
            </c:strRef>
          </c:cat>
          <c:val>
            <c:numRef>
              <c:f>Sheet1!$D$29:$F$29</c:f>
              <c:numCache>
                <c:formatCode>General</c:formatCode>
                <c:ptCount val="3"/>
                <c:pt idx="0">
                  <c:v>71.3</c:v>
                </c:pt>
                <c:pt idx="1">
                  <c:v>55.3</c:v>
                </c:pt>
                <c:pt idx="2">
                  <c:v>56.9</c:v>
                </c:pt>
              </c:numCache>
            </c:numRef>
          </c:val>
        </c:ser>
        <c:ser>
          <c:idx val="1"/>
          <c:order val="1"/>
          <c:tx>
            <c:strRef>
              <c:f>Sheet1!$C$30</c:f>
              <c:strCache>
                <c:ptCount val="1"/>
                <c:pt idx="0">
                  <c:v>Urban</c:v>
                </c:pt>
              </c:strCache>
            </c:strRef>
          </c:tx>
          <c:dLbls>
            <c:dLbl>
              <c:idx val="0"/>
              <c:layout>
                <c:manualLayout>
                  <c:x val="-0.05"/>
                  <c:y val="-4.6296296296296412E-2"/>
                </c:manualLayout>
              </c:layout>
              <c:showVal val="1"/>
            </c:dLbl>
            <c:dLbl>
              <c:idx val="1"/>
              <c:layout>
                <c:manualLayout>
                  <c:x val="-4.1666666666666664E-2"/>
                  <c:y val="-5.5555555555555455E-2"/>
                </c:manualLayout>
              </c:layout>
              <c:showVal val="1"/>
            </c:dLbl>
            <c:dLbl>
              <c:idx val="2"/>
              <c:layout>
                <c:manualLayout>
                  <c:x val="-3.6111111111111177E-2"/>
                  <c:y val="-5.0925925925925923E-2"/>
                </c:manualLayout>
              </c:layout>
              <c:showVal val="1"/>
            </c:dLbl>
            <c:txPr>
              <a:bodyPr/>
              <a:lstStyle/>
              <a:p>
                <a:pPr>
                  <a:defRPr lang="pt-PT"/>
                </a:pPr>
                <a:endParaRPr lang="pt-PT"/>
              </a:p>
            </c:txPr>
            <c:showVal val="1"/>
          </c:dLbls>
          <c:cat>
            <c:strRef>
              <c:f>Sheet1!$D$28:$F$28</c:f>
              <c:strCache>
                <c:ptCount val="3"/>
                <c:pt idx="0">
                  <c:v>1996/97</c:v>
                </c:pt>
                <c:pt idx="1">
                  <c:v>2002/03</c:v>
                </c:pt>
                <c:pt idx="2">
                  <c:v>2008/09</c:v>
                </c:pt>
              </c:strCache>
            </c:strRef>
          </c:cat>
          <c:val>
            <c:numRef>
              <c:f>Sheet1!$D$30:$F$30</c:f>
              <c:numCache>
                <c:formatCode>General</c:formatCode>
                <c:ptCount val="3"/>
                <c:pt idx="0">
                  <c:v>62.1</c:v>
                </c:pt>
                <c:pt idx="1">
                  <c:v>51.5</c:v>
                </c:pt>
                <c:pt idx="2">
                  <c:v>49.6</c:v>
                </c:pt>
              </c:numCache>
            </c:numRef>
          </c:val>
        </c:ser>
        <c:ser>
          <c:idx val="2"/>
          <c:order val="2"/>
          <c:tx>
            <c:strRef>
              <c:f>Sheet1!$C$31</c:f>
              <c:strCache>
                <c:ptCount val="1"/>
              </c:strCache>
            </c:strRef>
          </c:tx>
          <c:dLbls>
            <c:dLbl>
              <c:idx val="0"/>
              <c:layout>
                <c:manualLayout>
                  <c:x val="-4.7222222222222318E-2"/>
                  <c:y val="7.407407407407407E-2"/>
                </c:manualLayout>
              </c:layout>
              <c:showVal val="1"/>
            </c:dLbl>
            <c:dLbl>
              <c:idx val="1"/>
              <c:layout>
                <c:manualLayout>
                  <c:x val="-1.9444444444444445E-2"/>
                  <c:y val="6.0185185185185147E-2"/>
                </c:manualLayout>
              </c:layout>
              <c:showVal val="1"/>
            </c:dLbl>
            <c:dLbl>
              <c:idx val="2"/>
              <c:layout>
                <c:manualLayout>
                  <c:x val="-3.6111111111111177E-2"/>
                  <c:y val="6.0185185185185147E-2"/>
                </c:manualLayout>
              </c:layout>
              <c:showVal val="1"/>
            </c:dLbl>
            <c:txPr>
              <a:bodyPr/>
              <a:lstStyle/>
              <a:p>
                <a:pPr>
                  <a:defRPr lang="pt-PT"/>
                </a:pPr>
                <a:endParaRPr lang="pt-PT"/>
              </a:p>
            </c:txPr>
            <c:showVal val="1"/>
          </c:dLbls>
          <c:cat>
            <c:strRef>
              <c:f>Sheet1!$D$28:$F$28</c:f>
              <c:strCache>
                <c:ptCount val="3"/>
                <c:pt idx="0">
                  <c:v>1996/97</c:v>
                </c:pt>
                <c:pt idx="1">
                  <c:v>2002/03</c:v>
                </c:pt>
                <c:pt idx="2">
                  <c:v>2008/09</c:v>
                </c:pt>
              </c:strCache>
            </c:strRef>
          </c:cat>
          <c:val>
            <c:numRef>
              <c:f>Sheet1!$D$31:$F$31</c:f>
              <c:numCache>
                <c:formatCode>General</c:formatCode>
                <c:ptCount val="3"/>
              </c:numCache>
            </c:numRef>
          </c:val>
        </c:ser>
        <c:marker val="1"/>
        <c:axId val="57830016"/>
        <c:axId val="58261888"/>
      </c:lineChart>
      <c:catAx>
        <c:axId val="57830016"/>
        <c:scaling>
          <c:orientation val="minMax"/>
        </c:scaling>
        <c:axPos val="b"/>
        <c:majorTickMark val="none"/>
        <c:tickLblPos val="nextTo"/>
        <c:txPr>
          <a:bodyPr/>
          <a:lstStyle/>
          <a:p>
            <a:pPr>
              <a:defRPr lang="pt-PT"/>
            </a:pPr>
            <a:endParaRPr lang="pt-PT"/>
          </a:p>
        </c:txPr>
        <c:crossAx val="58261888"/>
        <c:crosses val="autoZero"/>
        <c:auto val="1"/>
        <c:lblAlgn val="ctr"/>
        <c:lblOffset val="100"/>
      </c:catAx>
      <c:valAx>
        <c:axId val="58261888"/>
        <c:scaling>
          <c:orientation val="minMax"/>
          <c:max val="100"/>
          <c:min val="0"/>
        </c:scaling>
        <c:axPos val="l"/>
        <c:numFmt formatCode="General" sourceLinked="1"/>
        <c:majorTickMark val="none"/>
        <c:tickLblPos val="nextTo"/>
        <c:spPr>
          <a:ln w="9525">
            <a:noFill/>
          </a:ln>
        </c:spPr>
        <c:txPr>
          <a:bodyPr/>
          <a:lstStyle/>
          <a:p>
            <a:pPr>
              <a:defRPr lang="pt-PT"/>
            </a:pPr>
            <a:endParaRPr lang="pt-PT"/>
          </a:p>
        </c:txPr>
        <c:crossAx val="57830016"/>
        <c:crosses val="autoZero"/>
        <c:crossBetween val="between"/>
        <c:majorUnit val="10"/>
        <c:minorUnit val="2"/>
      </c:valAx>
    </c:plotArea>
    <c:legend>
      <c:legendPos val="b"/>
      <c:layout/>
      <c:txPr>
        <a:bodyPr/>
        <a:lstStyle/>
        <a:p>
          <a:pPr>
            <a:defRPr lang="pt-PT"/>
          </a:pPr>
          <a:endParaRPr lang="pt-PT"/>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pt-PT"/>
  <c:chart>
    <c:title>
      <c:tx>
        <c:rich>
          <a:bodyPr/>
          <a:lstStyle/>
          <a:p>
            <a:pPr>
              <a:defRPr lang="pt-PT"/>
            </a:pPr>
            <a:r>
              <a:rPr lang="pt-PT" sz="1800"/>
              <a:t>Poverty Trends and Levels by regions</a:t>
            </a:r>
            <a:endParaRPr lang="pt-PT" sz="1800" b="0" i="0" u="none" strike="noStrike" baseline="0"/>
          </a:p>
          <a:p>
            <a:pPr>
              <a:defRPr lang="pt-PT"/>
            </a:pPr>
            <a:r>
              <a:rPr lang="pt-PT" sz="1800" b="0" i="0" u="none" strike="noStrike" baseline="0"/>
              <a:t>1996 - 2009</a:t>
            </a:r>
            <a:endParaRPr lang="pt-PT" sz="1800"/>
          </a:p>
        </c:rich>
      </c:tx>
      <c:layout/>
    </c:title>
    <c:view3D>
      <c:rAngAx val="1"/>
    </c:view3D>
    <c:plotArea>
      <c:layout/>
      <c:bar3DChart>
        <c:barDir val="col"/>
        <c:grouping val="clustered"/>
        <c:ser>
          <c:idx val="0"/>
          <c:order val="0"/>
          <c:tx>
            <c:strRef>
              <c:f>Sheet2!$B$7</c:f>
              <c:strCache>
                <c:ptCount val="1"/>
                <c:pt idx="0">
                  <c:v>IAF 1996/97</c:v>
                </c:pt>
              </c:strCache>
            </c:strRef>
          </c:tx>
          <c:dLbls>
            <c:txPr>
              <a:bodyPr rot="-5400000" vert="horz"/>
              <a:lstStyle/>
              <a:p>
                <a:pPr>
                  <a:defRPr lang="pt-PT"/>
                </a:pPr>
                <a:endParaRPr lang="pt-PT"/>
              </a:p>
            </c:txPr>
            <c:showVal val="1"/>
          </c:dLbls>
          <c:cat>
            <c:strRef>
              <c:f>Sheet2!$A$8:$A$11</c:f>
              <c:strCache>
                <c:ptCount val="4"/>
                <c:pt idx="0">
                  <c:v>North</c:v>
                </c:pt>
                <c:pt idx="1">
                  <c:v>Centre</c:v>
                </c:pt>
                <c:pt idx="2">
                  <c:v>South</c:v>
                </c:pt>
                <c:pt idx="3">
                  <c:v>National</c:v>
                </c:pt>
              </c:strCache>
            </c:strRef>
          </c:cat>
          <c:val>
            <c:numRef>
              <c:f>Sheet2!$B$8:$B$11</c:f>
              <c:numCache>
                <c:formatCode>0.0</c:formatCode>
                <c:ptCount val="4"/>
                <c:pt idx="0">
                  <c:v>66.3</c:v>
                </c:pt>
                <c:pt idx="1">
                  <c:v>73.8</c:v>
                </c:pt>
                <c:pt idx="2">
                  <c:v>65.8</c:v>
                </c:pt>
                <c:pt idx="3" formatCode="General">
                  <c:v>69.400000000000006</c:v>
                </c:pt>
              </c:numCache>
            </c:numRef>
          </c:val>
        </c:ser>
        <c:ser>
          <c:idx val="1"/>
          <c:order val="1"/>
          <c:tx>
            <c:strRef>
              <c:f>Sheet2!$C$7</c:f>
              <c:strCache>
                <c:ptCount val="1"/>
                <c:pt idx="0">
                  <c:v>IAF 2002/03</c:v>
                </c:pt>
              </c:strCache>
            </c:strRef>
          </c:tx>
          <c:dLbls>
            <c:txPr>
              <a:bodyPr rot="-5400000" vert="horz"/>
              <a:lstStyle/>
              <a:p>
                <a:pPr>
                  <a:defRPr lang="pt-PT"/>
                </a:pPr>
                <a:endParaRPr lang="pt-PT"/>
              </a:p>
            </c:txPr>
            <c:showVal val="1"/>
          </c:dLbls>
          <c:cat>
            <c:strRef>
              <c:f>Sheet2!$A$8:$A$11</c:f>
              <c:strCache>
                <c:ptCount val="4"/>
                <c:pt idx="0">
                  <c:v>North</c:v>
                </c:pt>
                <c:pt idx="1">
                  <c:v>Centre</c:v>
                </c:pt>
                <c:pt idx="2">
                  <c:v>South</c:v>
                </c:pt>
                <c:pt idx="3">
                  <c:v>National</c:v>
                </c:pt>
              </c:strCache>
            </c:strRef>
          </c:cat>
          <c:val>
            <c:numRef>
              <c:f>Sheet2!$C$8:$C$11</c:f>
              <c:numCache>
                <c:formatCode>0.0</c:formatCode>
                <c:ptCount val="4"/>
                <c:pt idx="0">
                  <c:v>55.3</c:v>
                </c:pt>
                <c:pt idx="1">
                  <c:v>45.5</c:v>
                </c:pt>
                <c:pt idx="2">
                  <c:v>66.5</c:v>
                </c:pt>
                <c:pt idx="3" formatCode="General">
                  <c:v>54.1</c:v>
                </c:pt>
              </c:numCache>
            </c:numRef>
          </c:val>
        </c:ser>
        <c:ser>
          <c:idx val="2"/>
          <c:order val="2"/>
          <c:tx>
            <c:strRef>
              <c:f>Sheet2!$D$7</c:f>
              <c:strCache>
                <c:ptCount val="1"/>
                <c:pt idx="0">
                  <c:v>IOF 2008/09</c:v>
                </c:pt>
              </c:strCache>
            </c:strRef>
          </c:tx>
          <c:dLbls>
            <c:txPr>
              <a:bodyPr rot="-5400000" vert="horz"/>
              <a:lstStyle/>
              <a:p>
                <a:pPr>
                  <a:defRPr lang="pt-PT"/>
                </a:pPr>
                <a:endParaRPr lang="pt-PT"/>
              </a:p>
            </c:txPr>
            <c:showVal val="1"/>
          </c:dLbls>
          <c:cat>
            <c:strRef>
              <c:f>Sheet2!$A$8:$A$11</c:f>
              <c:strCache>
                <c:ptCount val="4"/>
                <c:pt idx="0">
                  <c:v>North</c:v>
                </c:pt>
                <c:pt idx="1">
                  <c:v>Centre</c:v>
                </c:pt>
                <c:pt idx="2">
                  <c:v>South</c:v>
                </c:pt>
                <c:pt idx="3">
                  <c:v>National</c:v>
                </c:pt>
              </c:strCache>
            </c:strRef>
          </c:cat>
          <c:val>
            <c:numRef>
              <c:f>Sheet2!$D$8:$D$11</c:f>
              <c:numCache>
                <c:formatCode>0.0</c:formatCode>
                <c:ptCount val="4"/>
                <c:pt idx="0">
                  <c:v>46.5</c:v>
                </c:pt>
                <c:pt idx="1">
                  <c:v>59.7</c:v>
                </c:pt>
                <c:pt idx="2">
                  <c:v>56.9</c:v>
                </c:pt>
                <c:pt idx="3" formatCode="General">
                  <c:v>54.7</c:v>
                </c:pt>
              </c:numCache>
            </c:numRef>
          </c:val>
        </c:ser>
        <c:gapWidth val="75"/>
        <c:shape val="cylinder"/>
        <c:axId val="58318848"/>
        <c:axId val="58320384"/>
        <c:axId val="0"/>
      </c:bar3DChart>
      <c:catAx>
        <c:axId val="58318848"/>
        <c:scaling>
          <c:orientation val="minMax"/>
        </c:scaling>
        <c:axPos val="b"/>
        <c:majorTickMark val="none"/>
        <c:tickLblPos val="nextTo"/>
        <c:txPr>
          <a:bodyPr/>
          <a:lstStyle/>
          <a:p>
            <a:pPr>
              <a:defRPr lang="pt-PT"/>
            </a:pPr>
            <a:endParaRPr lang="pt-PT"/>
          </a:p>
        </c:txPr>
        <c:crossAx val="58320384"/>
        <c:crosses val="autoZero"/>
        <c:auto val="1"/>
        <c:lblAlgn val="ctr"/>
        <c:lblOffset val="100"/>
      </c:catAx>
      <c:valAx>
        <c:axId val="58320384"/>
        <c:scaling>
          <c:orientation val="minMax"/>
        </c:scaling>
        <c:axPos val="l"/>
        <c:majorGridlines/>
        <c:numFmt formatCode="0.0" sourceLinked="1"/>
        <c:majorTickMark val="none"/>
        <c:tickLblPos val="nextTo"/>
        <c:spPr>
          <a:ln w="9525">
            <a:noFill/>
          </a:ln>
        </c:spPr>
        <c:txPr>
          <a:bodyPr/>
          <a:lstStyle/>
          <a:p>
            <a:pPr>
              <a:defRPr lang="pt-PT"/>
            </a:pPr>
            <a:endParaRPr lang="pt-PT"/>
          </a:p>
        </c:txPr>
        <c:crossAx val="58318848"/>
        <c:crosses val="autoZero"/>
        <c:crossBetween val="between"/>
      </c:valAx>
    </c:plotArea>
    <c:legend>
      <c:legendPos val="b"/>
      <c:layout/>
      <c:txPr>
        <a:bodyPr/>
        <a:lstStyle/>
        <a:p>
          <a:pPr>
            <a:defRPr lang="pt-PT"/>
          </a:pPr>
          <a:endParaRPr lang="pt-PT"/>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pt-PT"/>
  <c:chart>
    <c:title>
      <c:tx>
        <c:rich>
          <a:bodyPr/>
          <a:lstStyle/>
          <a:p>
            <a:pPr>
              <a:defRPr lang="pt-PT"/>
            </a:pPr>
            <a:r>
              <a:rPr lang="pt-PT" sz="1200"/>
              <a:t>Poverty Levels</a:t>
            </a:r>
            <a:r>
              <a:rPr lang="pt-PT" sz="1200" baseline="0"/>
              <a:t> and Tendencies</a:t>
            </a:r>
          </a:p>
          <a:p>
            <a:pPr>
              <a:defRPr lang="pt-PT"/>
            </a:pPr>
            <a:r>
              <a:rPr lang="pt-PT" sz="1200" baseline="0"/>
              <a:t>Urban/Rural</a:t>
            </a:r>
          </a:p>
          <a:p>
            <a:pPr>
              <a:defRPr lang="pt-PT"/>
            </a:pPr>
            <a:r>
              <a:rPr lang="pt-PT" sz="1200" baseline="0"/>
              <a:t>1996 - 2009</a:t>
            </a:r>
            <a:endParaRPr lang="pt-PT" sz="1200"/>
          </a:p>
        </c:rich>
      </c:tx>
      <c:layout/>
    </c:title>
    <c:plotArea>
      <c:layout/>
      <c:barChart>
        <c:barDir val="col"/>
        <c:grouping val="clustered"/>
        <c:ser>
          <c:idx val="0"/>
          <c:order val="0"/>
          <c:tx>
            <c:strRef>
              <c:f>Sheet1!$C$29</c:f>
              <c:strCache>
                <c:ptCount val="1"/>
                <c:pt idx="0">
                  <c:v>Rural</c:v>
                </c:pt>
              </c:strCache>
            </c:strRef>
          </c:tx>
          <c:dLbls>
            <c:txPr>
              <a:bodyPr/>
              <a:lstStyle/>
              <a:p>
                <a:pPr>
                  <a:defRPr lang="pt-PT"/>
                </a:pPr>
                <a:endParaRPr lang="pt-PT"/>
              </a:p>
            </c:txPr>
            <c:showVal val="1"/>
          </c:dLbls>
          <c:cat>
            <c:strRef>
              <c:f>Sheet1!$D$28:$F$28</c:f>
              <c:strCache>
                <c:ptCount val="3"/>
                <c:pt idx="0">
                  <c:v>1996/97</c:v>
                </c:pt>
                <c:pt idx="1">
                  <c:v>2002/03</c:v>
                </c:pt>
                <c:pt idx="2">
                  <c:v>2008/09</c:v>
                </c:pt>
              </c:strCache>
            </c:strRef>
          </c:cat>
          <c:val>
            <c:numRef>
              <c:f>Sheet1!$D$29:$F$29</c:f>
              <c:numCache>
                <c:formatCode>General</c:formatCode>
                <c:ptCount val="3"/>
                <c:pt idx="0">
                  <c:v>71.3</c:v>
                </c:pt>
                <c:pt idx="1">
                  <c:v>55.3</c:v>
                </c:pt>
                <c:pt idx="2">
                  <c:v>56.9</c:v>
                </c:pt>
              </c:numCache>
            </c:numRef>
          </c:val>
        </c:ser>
        <c:ser>
          <c:idx val="1"/>
          <c:order val="1"/>
          <c:tx>
            <c:strRef>
              <c:f>Sheet1!$C$30</c:f>
              <c:strCache>
                <c:ptCount val="1"/>
                <c:pt idx="0">
                  <c:v>Urban</c:v>
                </c:pt>
              </c:strCache>
            </c:strRef>
          </c:tx>
          <c:dLbls>
            <c:txPr>
              <a:bodyPr/>
              <a:lstStyle/>
              <a:p>
                <a:pPr>
                  <a:defRPr lang="pt-PT"/>
                </a:pPr>
                <a:endParaRPr lang="pt-PT"/>
              </a:p>
            </c:txPr>
            <c:showVal val="1"/>
          </c:dLbls>
          <c:cat>
            <c:strRef>
              <c:f>Sheet1!$D$28:$F$28</c:f>
              <c:strCache>
                <c:ptCount val="3"/>
                <c:pt idx="0">
                  <c:v>1996/97</c:v>
                </c:pt>
                <c:pt idx="1">
                  <c:v>2002/03</c:v>
                </c:pt>
                <c:pt idx="2">
                  <c:v>2008/09</c:v>
                </c:pt>
              </c:strCache>
            </c:strRef>
          </c:cat>
          <c:val>
            <c:numRef>
              <c:f>Sheet1!$D$30:$F$30</c:f>
              <c:numCache>
                <c:formatCode>General</c:formatCode>
                <c:ptCount val="3"/>
                <c:pt idx="0">
                  <c:v>62.1</c:v>
                </c:pt>
                <c:pt idx="1">
                  <c:v>51.5</c:v>
                </c:pt>
                <c:pt idx="2">
                  <c:v>49.6</c:v>
                </c:pt>
              </c:numCache>
            </c:numRef>
          </c:val>
        </c:ser>
        <c:gapWidth val="75"/>
        <c:axId val="57957760"/>
        <c:axId val="57967744"/>
      </c:barChart>
      <c:catAx>
        <c:axId val="57957760"/>
        <c:scaling>
          <c:orientation val="minMax"/>
        </c:scaling>
        <c:axPos val="b"/>
        <c:majorTickMark val="none"/>
        <c:tickLblPos val="nextTo"/>
        <c:txPr>
          <a:bodyPr/>
          <a:lstStyle/>
          <a:p>
            <a:pPr>
              <a:defRPr lang="pt-PT"/>
            </a:pPr>
            <a:endParaRPr lang="pt-PT"/>
          </a:p>
        </c:txPr>
        <c:crossAx val="57967744"/>
        <c:crosses val="autoZero"/>
        <c:auto val="1"/>
        <c:lblAlgn val="ctr"/>
        <c:lblOffset val="100"/>
      </c:catAx>
      <c:valAx>
        <c:axId val="57967744"/>
        <c:scaling>
          <c:orientation val="minMax"/>
          <c:max val="100"/>
          <c:min val="0"/>
        </c:scaling>
        <c:axPos val="l"/>
        <c:numFmt formatCode="General" sourceLinked="1"/>
        <c:majorTickMark val="none"/>
        <c:tickLblPos val="nextTo"/>
        <c:spPr>
          <a:ln w="9525">
            <a:noFill/>
          </a:ln>
        </c:spPr>
        <c:txPr>
          <a:bodyPr/>
          <a:lstStyle/>
          <a:p>
            <a:pPr>
              <a:defRPr lang="pt-PT"/>
            </a:pPr>
            <a:endParaRPr lang="pt-PT"/>
          </a:p>
        </c:txPr>
        <c:crossAx val="57957760"/>
        <c:crosses val="autoZero"/>
        <c:crossBetween val="between"/>
        <c:majorUnit val="10"/>
        <c:minorUnit val="2"/>
      </c:valAx>
    </c:plotArea>
    <c:legend>
      <c:legendPos val="b"/>
      <c:layout/>
      <c:txPr>
        <a:bodyPr/>
        <a:lstStyle/>
        <a:p>
          <a:pPr>
            <a:defRPr lang="pt-PT"/>
          </a:pPr>
          <a:endParaRPr lang="pt-PT"/>
        </a:p>
      </c:txPr>
    </c:legend>
    <c:plotVisOnly val="1"/>
  </c:chart>
  <c:externalData r:id="rId1"/>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9B2206F-0459-4687-9E53-A6608280786F}" type="datetimeFigureOut">
              <a:rPr lang="pt-PT" smtClean="0"/>
              <a:pPr/>
              <a:t>08-06-2012</a:t>
            </a:fld>
            <a:endParaRPr lang="pt-PT"/>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EE7D45-1C86-42C2-9371-43919FC8D597}" type="slidenum">
              <a:rPr lang="pt-PT" smtClean="0"/>
              <a:pPr/>
              <a:t>‹#›</a:t>
            </a:fld>
            <a:endParaRPr lang="pt-PT"/>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D00848-E859-4DDD-BA36-9AFE5D888A10}" type="datetimeFigureOut">
              <a:rPr lang="en-US" smtClean="0"/>
              <a:pPr/>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00848-E859-4DDD-BA36-9AFE5D888A10}" type="datetimeFigureOut">
              <a:rPr lang="en-US" smtClean="0"/>
              <a:pPr/>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00848-E859-4DDD-BA36-9AFE5D888A10}" type="datetimeFigureOut">
              <a:rPr lang="en-US" smtClean="0"/>
              <a:pPr/>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D00848-E859-4DDD-BA36-9AFE5D888A10}" type="datetimeFigureOut">
              <a:rPr lang="en-US" smtClean="0"/>
              <a:pPr/>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D00848-E859-4DDD-BA36-9AFE5D888A10}" type="datetimeFigureOut">
              <a:rPr lang="en-US" smtClean="0"/>
              <a:pPr/>
              <a:t>6/8/2012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D00848-E859-4DDD-BA36-9AFE5D888A10}" type="datetimeFigureOut">
              <a:rPr lang="en-US" smtClean="0"/>
              <a:pPr/>
              <a:t>6/8/2012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D00848-E859-4DDD-BA36-9AFE5D888A10}" type="datetimeFigureOut">
              <a:rPr lang="en-US" smtClean="0"/>
              <a:pPr/>
              <a:t>6/8/2012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D00848-E859-4DDD-BA36-9AFE5D888A10}" type="datetimeFigureOut">
              <a:rPr lang="en-US" smtClean="0"/>
              <a:pPr/>
              <a:t>6/8/2012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D00848-E859-4DDD-BA36-9AFE5D888A10}" type="datetimeFigureOut">
              <a:rPr lang="en-US" smtClean="0"/>
              <a:pPr/>
              <a:t>6/8/2012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00848-E859-4DDD-BA36-9AFE5D888A10}" type="datetimeFigureOut">
              <a:rPr lang="en-US" smtClean="0"/>
              <a:pPr/>
              <a:t>6/8/2012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D00848-E859-4DDD-BA36-9AFE5D888A10}" type="datetimeFigureOut">
              <a:rPr lang="en-US" smtClean="0"/>
              <a:pPr/>
              <a:t>6/8/2012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67C44B-DCF5-439E-B45B-F0AEC81FB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D00848-E859-4DDD-BA36-9AFE5D888A10}" type="datetimeFigureOut">
              <a:rPr lang="en-US" smtClean="0"/>
              <a:pPr/>
              <a:t>6/8/2012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67C44B-DCF5-439E-B45B-F0AEC81FB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Office_Excel_Worksheet1.xls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381000"/>
            <a:ext cx="8534400" cy="3048000"/>
          </a:xfrm>
        </p:spPr>
        <p:txBody>
          <a:bodyPr>
            <a:normAutofit/>
          </a:bodyPr>
          <a:lstStyle/>
          <a:p>
            <a:r>
              <a:rPr lang="en-US" sz="3300" b="1" dirty="0" smtClean="0"/>
              <a:t>FFU PROJECT – 2012: Economic Governance and Development in Vietnam and Mozambique</a:t>
            </a:r>
            <a:r>
              <a:rPr lang="en-US" sz="4000" b="1" dirty="0" smtClean="0"/>
              <a:t/>
            </a:r>
            <a:br>
              <a:rPr lang="en-US" sz="4000" b="1" dirty="0" smtClean="0"/>
            </a:br>
            <a:r>
              <a:rPr lang="en-GB" sz="3100" b="1" dirty="0" smtClean="0"/>
              <a:t/>
            </a:r>
            <a:br>
              <a:rPr lang="en-GB" sz="3100" b="1" dirty="0" smtClean="0"/>
            </a:br>
            <a:r>
              <a:rPr lang="en-GB" sz="3100" b="1" dirty="0" smtClean="0">
                <a:solidFill>
                  <a:schemeClr val="tx2">
                    <a:lumMod val="60000"/>
                    <a:lumOff val="40000"/>
                  </a:schemeClr>
                </a:solidFill>
              </a:rPr>
              <a:t>Poverty Identification and Definition in Mozambique</a:t>
            </a:r>
            <a:endParaRPr lang="pt-PT" sz="3100" dirty="0">
              <a:solidFill>
                <a:schemeClr val="tx2">
                  <a:lumMod val="60000"/>
                  <a:lumOff val="40000"/>
                </a:schemeClr>
              </a:solidFill>
            </a:endParaRPr>
          </a:p>
        </p:txBody>
      </p:sp>
      <p:sp>
        <p:nvSpPr>
          <p:cNvPr id="3" name="Subtitle 2"/>
          <p:cNvSpPr>
            <a:spLocks noGrp="1"/>
          </p:cNvSpPr>
          <p:nvPr>
            <p:ph type="subTitle" idx="1"/>
          </p:nvPr>
        </p:nvSpPr>
        <p:spPr>
          <a:xfrm>
            <a:off x="1600200" y="3505200"/>
            <a:ext cx="5715000" cy="1600200"/>
          </a:xfrm>
        </p:spPr>
        <p:txBody>
          <a:bodyPr>
            <a:normAutofit/>
          </a:bodyPr>
          <a:lstStyle/>
          <a:p>
            <a:endParaRPr lang="en-US" sz="2500" dirty="0" smtClean="0">
              <a:solidFill>
                <a:srgbClr val="FF0000"/>
              </a:solidFill>
            </a:endParaRPr>
          </a:p>
          <a:p>
            <a:r>
              <a:rPr lang="en-US" sz="2500" dirty="0" smtClean="0">
                <a:solidFill>
                  <a:schemeClr val="tx2">
                    <a:lumMod val="60000"/>
                    <a:lumOff val="40000"/>
                  </a:schemeClr>
                </a:solidFill>
              </a:rPr>
              <a:t>Saide Dade</a:t>
            </a:r>
          </a:p>
          <a:p>
            <a:r>
              <a:rPr lang="en-US" sz="2500" dirty="0" smtClean="0">
                <a:solidFill>
                  <a:schemeClr val="tx2">
                    <a:lumMod val="60000"/>
                    <a:lumOff val="40000"/>
                  </a:schemeClr>
                </a:solidFill>
              </a:rPr>
              <a:t>Copenhagen, 15 June  2012</a:t>
            </a:r>
            <a:endParaRPr lang="en-US" sz="2500"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 y="934045"/>
            <a:ext cx="4724400" cy="5262979"/>
          </a:xfrm>
          <a:prstGeom prst="rect">
            <a:avLst/>
          </a:prstGeom>
          <a:noFill/>
        </p:spPr>
        <p:txBody>
          <a:bodyPr wrap="square" rtlCol="0">
            <a:spAutoFit/>
          </a:bodyPr>
          <a:lstStyle/>
          <a:p>
            <a:pPr algn="just"/>
            <a:r>
              <a:rPr lang="en-GB" sz="2400" dirty="0" smtClean="0"/>
              <a:t>Based on the three consecutive large scale household surveys (IAF, 1996/97; IAF 2002/03 and IOF 2008/9) three “National Poverty Assessments” were conducted in 1997, 2003 and 2009. </a:t>
            </a:r>
          </a:p>
          <a:p>
            <a:pPr algn="just"/>
            <a:endParaRPr lang="en-GB" sz="2400" dirty="0" smtClean="0"/>
          </a:p>
          <a:p>
            <a:pPr algn="just"/>
            <a:r>
              <a:rPr lang="en-GB" sz="2400" dirty="0" smtClean="0"/>
              <a:t>Both assessments were based on the welfare approach to poverty, resting on measurement of well-Being based on the local cost of a specific basket of goods and services by a household or by persons individually.</a:t>
            </a:r>
          </a:p>
        </p:txBody>
      </p:sp>
      <p:sp>
        <p:nvSpPr>
          <p:cNvPr id="5"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Poverty Level and Trends</a:t>
            </a:r>
          </a:p>
        </p:txBody>
      </p:sp>
      <p:graphicFrame>
        <p:nvGraphicFramePr>
          <p:cNvPr id="35841" name="Object 1"/>
          <p:cNvGraphicFramePr>
            <a:graphicFrameLocks noChangeAspect="1"/>
          </p:cNvGraphicFramePr>
          <p:nvPr/>
        </p:nvGraphicFramePr>
        <p:xfrm>
          <a:off x="4829175" y="1315045"/>
          <a:ext cx="4162425" cy="4648200"/>
        </p:xfrm>
        <a:graphic>
          <a:graphicData uri="http://schemas.openxmlformats.org/presentationml/2006/ole">
            <p:oleObj spid="_x0000_s35841" name="Worksheet" r:id="rId3" imgW="5172159" imgH="4143254" progId="Excel.Sheet.8">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graphicFrame>
        <p:nvGraphicFramePr>
          <p:cNvPr id="4" name="Chart 3"/>
          <p:cNvGraphicFramePr/>
          <p:nvPr/>
        </p:nvGraphicFramePr>
        <p:xfrm>
          <a:off x="4648200" y="1066800"/>
          <a:ext cx="42672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76200" y="762000"/>
            <a:ext cx="4343400" cy="6001643"/>
          </a:xfrm>
          <a:prstGeom prst="rect">
            <a:avLst/>
          </a:prstGeom>
          <a:noFill/>
        </p:spPr>
        <p:txBody>
          <a:bodyPr wrap="square" rtlCol="0">
            <a:spAutoFit/>
          </a:bodyPr>
          <a:lstStyle/>
          <a:p>
            <a:pPr algn="just"/>
            <a:r>
              <a:rPr lang="en-GB" sz="2200" dirty="0" smtClean="0"/>
              <a:t>The poverty headcount (which is the relevant index), has sharply declined from 69.4% in 1997 to 54.1% in 2003, corresponding to an annual average decline of 2.60 percent.</a:t>
            </a:r>
          </a:p>
          <a:p>
            <a:pPr algn="just"/>
            <a:r>
              <a:rPr lang="en-GB" sz="2200" dirty="0" smtClean="0"/>
              <a:t> </a:t>
            </a:r>
          </a:p>
          <a:p>
            <a:pPr algn="just"/>
            <a:r>
              <a:rPr lang="en-GB" sz="2200" dirty="0" smtClean="0"/>
              <a:t>In addition, the national poverty headcount in 2003 was still much higher than the average observed for SSA estimated at 41.1% in 2004.  </a:t>
            </a:r>
          </a:p>
          <a:p>
            <a:pPr algn="just"/>
            <a:endParaRPr lang="en-GB" sz="2200" dirty="0" smtClean="0"/>
          </a:p>
          <a:p>
            <a:pPr algn="just"/>
            <a:r>
              <a:rPr lang="en-GB" sz="2400" dirty="0" smtClean="0"/>
              <a:t>Poverty assessment in 2009 found that poverty headcount has increased 0.6 percentage points rising from 54.1% in 2003 to 54.7% in 2009. </a:t>
            </a:r>
          </a:p>
          <a:p>
            <a:pPr algn="just"/>
            <a:endParaRPr lang="pt-PT" sz="2200" dirty="0"/>
          </a:p>
        </p:txBody>
      </p:sp>
      <p:sp>
        <p:nvSpPr>
          <p:cNvPr id="6"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Poverty Level and Trends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5" name="TextBox 4"/>
          <p:cNvSpPr txBox="1"/>
          <p:nvPr/>
        </p:nvSpPr>
        <p:spPr>
          <a:xfrm>
            <a:off x="152400" y="1066800"/>
            <a:ext cx="4267200" cy="5401479"/>
          </a:xfrm>
          <a:prstGeom prst="rect">
            <a:avLst/>
          </a:prstGeom>
          <a:noFill/>
        </p:spPr>
        <p:txBody>
          <a:bodyPr wrap="square" rtlCol="0">
            <a:spAutoFit/>
          </a:bodyPr>
          <a:lstStyle/>
          <a:p>
            <a:pPr algn="just"/>
            <a:r>
              <a:rPr lang="en-GB" sz="2300" dirty="0" smtClean="0"/>
              <a:t>Regional data shows large regional differences:</a:t>
            </a:r>
          </a:p>
          <a:p>
            <a:pPr algn="just"/>
            <a:endParaRPr lang="en-GB" sz="2300" dirty="0" smtClean="0"/>
          </a:p>
          <a:p>
            <a:pPr algn="just"/>
            <a:r>
              <a:rPr lang="en-GB" sz="2300" dirty="0" smtClean="0"/>
              <a:t>In the 2002/03 the poor were more likely to be found in the south than in the centre and north.</a:t>
            </a:r>
          </a:p>
          <a:p>
            <a:pPr algn="just"/>
            <a:endParaRPr lang="en-GB" sz="2300" dirty="0" smtClean="0"/>
          </a:p>
          <a:p>
            <a:pPr algn="just"/>
            <a:r>
              <a:rPr lang="en-GB" sz="2300" dirty="0" smtClean="0"/>
              <a:t>Major reduction in the incidence was recorded in the centre, which in 1996/07 had been the poorest region, with less progress in the north, and no progress in the south (where all the poverty figures increased slightly).</a:t>
            </a:r>
            <a:endParaRPr lang="pt-PT" sz="2300" dirty="0"/>
          </a:p>
        </p:txBody>
      </p:sp>
      <p:graphicFrame>
        <p:nvGraphicFramePr>
          <p:cNvPr id="6" name="Chart 5"/>
          <p:cNvGraphicFramePr/>
          <p:nvPr/>
        </p:nvGraphicFramePr>
        <p:xfrm>
          <a:off x="4419600" y="1600200"/>
          <a:ext cx="4572000" cy="4800600"/>
        </p:xfrm>
        <a:graphic>
          <a:graphicData uri="http://schemas.openxmlformats.org/drawingml/2006/chart">
            <c:chart xmlns:c="http://schemas.openxmlformats.org/drawingml/2006/chart" xmlns:r="http://schemas.openxmlformats.org/officeDocument/2006/relationships" r:id="rId2"/>
          </a:graphicData>
        </a:graphic>
      </p:graphicFrame>
      <p:sp>
        <p:nvSpPr>
          <p:cNvPr id="7"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Poverty Level and Trends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5" name="TextBox 4"/>
          <p:cNvSpPr txBox="1"/>
          <p:nvPr/>
        </p:nvSpPr>
        <p:spPr>
          <a:xfrm>
            <a:off x="228600" y="856357"/>
            <a:ext cx="4267200" cy="6001643"/>
          </a:xfrm>
          <a:prstGeom prst="rect">
            <a:avLst/>
          </a:prstGeom>
          <a:noFill/>
        </p:spPr>
        <p:txBody>
          <a:bodyPr wrap="square" rtlCol="0">
            <a:spAutoFit/>
          </a:bodyPr>
          <a:lstStyle/>
          <a:p>
            <a:pPr algn="just"/>
            <a:r>
              <a:rPr lang="en-GB" sz="2400" dirty="0" smtClean="0"/>
              <a:t>Between 1997 and 2003 poverty reductions were more rapid in rural than in urban zones and that absolute poverty were more concentrated in rural than in urban areas. </a:t>
            </a:r>
          </a:p>
          <a:p>
            <a:pPr algn="just"/>
            <a:endParaRPr lang="en-GB" sz="2400" dirty="0" smtClean="0"/>
          </a:p>
          <a:p>
            <a:pPr algn="just"/>
            <a:r>
              <a:rPr lang="en-GB" sz="2400" dirty="0" smtClean="0"/>
              <a:t>The above picture has not changed in the 2009 assessment:</a:t>
            </a:r>
          </a:p>
          <a:p>
            <a:pPr lvl="1" algn="just"/>
            <a:r>
              <a:rPr lang="en-GB" sz="2400" dirty="0" smtClean="0"/>
              <a:t>About 57 percent of the poor still continued living in rural areas, and their poverty continued to be deeper and more severe than that of the urban poor.</a:t>
            </a:r>
            <a:endParaRPr lang="pt-PT" sz="2400" dirty="0"/>
          </a:p>
        </p:txBody>
      </p:sp>
      <p:graphicFrame>
        <p:nvGraphicFramePr>
          <p:cNvPr id="7" name="Chart 6"/>
          <p:cNvGraphicFramePr/>
          <p:nvPr/>
        </p:nvGraphicFramePr>
        <p:xfrm>
          <a:off x="4572000" y="1600200"/>
          <a:ext cx="4191000" cy="4648200"/>
        </p:xfrm>
        <a:graphic>
          <a:graphicData uri="http://schemas.openxmlformats.org/drawingml/2006/chart">
            <c:chart xmlns:c="http://schemas.openxmlformats.org/drawingml/2006/chart" xmlns:r="http://schemas.openxmlformats.org/officeDocument/2006/relationships" r:id="rId2"/>
          </a:graphicData>
        </a:graphic>
      </p:graphicFrame>
      <p:sp>
        <p:nvSpPr>
          <p:cNvPr id="8"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Poverty Level and Trends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5" name="TextBox 4"/>
          <p:cNvSpPr txBox="1"/>
          <p:nvPr/>
        </p:nvSpPr>
        <p:spPr>
          <a:xfrm>
            <a:off x="76200" y="685800"/>
            <a:ext cx="8991600" cy="5293757"/>
          </a:xfrm>
          <a:prstGeom prst="rect">
            <a:avLst/>
          </a:prstGeom>
          <a:noFill/>
        </p:spPr>
        <p:txBody>
          <a:bodyPr wrap="square" rtlCol="0">
            <a:spAutoFit/>
          </a:bodyPr>
          <a:lstStyle/>
          <a:p>
            <a:pPr algn="just"/>
            <a:r>
              <a:rPr lang="en-GB" sz="2200" dirty="0" smtClean="0"/>
              <a:t>Poverty is a multidimensional phenomenon and consequently it must be addressed in all its dimensions, not income alone.</a:t>
            </a:r>
          </a:p>
          <a:p>
            <a:pPr algn="just"/>
            <a:endParaRPr lang="en-GB" sz="2200" dirty="0" smtClean="0"/>
          </a:p>
          <a:p>
            <a:pPr algn="just"/>
            <a:r>
              <a:rPr lang="en-GB" sz="2000" dirty="0" smtClean="0"/>
              <a:t>From a human development perspective, poverty can mean more than a lack of what is necessary for material well-being. It can also mean the “denial of opportunities and choices most basic to human development – to lead a long, healthy, creative life and to enjoy a decent standard of living</a:t>
            </a:r>
            <a:r>
              <a:rPr lang="en-GB" sz="2000" dirty="0" smtClean="0"/>
              <a:t>…”</a:t>
            </a:r>
          </a:p>
          <a:p>
            <a:pPr algn="just"/>
            <a:endParaRPr lang="en-GB" sz="2200" dirty="0" smtClean="0"/>
          </a:p>
          <a:p>
            <a:pPr algn="just"/>
            <a:r>
              <a:rPr lang="en-GB" sz="2200" dirty="0" smtClean="0"/>
              <a:t>In this regards poverty was defined in PARPA II as “the impossibility, due to incapacity or due to lack of opportunity of individuals, families or communities to attain minimum living conditions according to basic societal norms”.</a:t>
            </a:r>
          </a:p>
          <a:p>
            <a:pPr algn="just"/>
            <a:endParaRPr lang="en-GB" sz="2200" dirty="0" smtClean="0"/>
          </a:p>
          <a:p>
            <a:pPr algn="just"/>
            <a:r>
              <a:rPr lang="en-GB" sz="2000" dirty="0" smtClean="0"/>
              <a:t>For policy-makers, the poverty of choice and opportunities is often more relevant than the poverty of income, for it focuses on the causes of poverty and leads directly to strategies of </a:t>
            </a:r>
            <a:r>
              <a:rPr lang="en-GB" sz="2000" dirty="0" smtClean="0"/>
              <a:t>empowerment</a:t>
            </a:r>
          </a:p>
        </p:txBody>
      </p:sp>
      <p:sp>
        <p:nvSpPr>
          <p:cNvPr id="4"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Conclusions and Lessons Learnt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5" name="TextBox 4"/>
          <p:cNvSpPr txBox="1"/>
          <p:nvPr/>
        </p:nvSpPr>
        <p:spPr>
          <a:xfrm>
            <a:off x="152400" y="857845"/>
            <a:ext cx="8610600" cy="6001643"/>
          </a:xfrm>
          <a:prstGeom prst="rect">
            <a:avLst/>
          </a:prstGeom>
          <a:noFill/>
        </p:spPr>
        <p:txBody>
          <a:bodyPr wrap="square" rtlCol="0">
            <a:spAutoFit/>
          </a:bodyPr>
          <a:lstStyle/>
          <a:p>
            <a:pPr algn="just"/>
            <a:endParaRPr lang="en-GB" sz="2400" dirty="0" smtClean="0"/>
          </a:p>
          <a:p>
            <a:pPr algn="just"/>
            <a:r>
              <a:rPr lang="en-GB" sz="2400" dirty="0" smtClean="0"/>
              <a:t>In the three consecutive National Poverty Assessments based on the data from the three large-scale household budget surveys (1996/97, 2002/03 and 2008/09), poverty was defined on the base of the Cos-of-Basic-Needs approach</a:t>
            </a:r>
          </a:p>
          <a:p>
            <a:pPr algn="just"/>
            <a:endParaRPr lang="en-GB" sz="2400" dirty="0" smtClean="0"/>
          </a:p>
          <a:p>
            <a:pPr algn="just"/>
            <a:r>
              <a:rPr lang="en-US" sz="2400" dirty="0" smtClean="0"/>
              <a:t>The approach measures poverty by bringing the various dimensions of deprivation to a single unit of measuring and it </a:t>
            </a:r>
            <a:r>
              <a:rPr lang="en-GB" sz="2400" dirty="0" smtClean="0"/>
              <a:t>is associated with the notion of food needs which are typically associated to a spatial food poverty lines - a region-</a:t>
            </a:r>
            <a:r>
              <a:rPr lang="en-GB" sz="2400" dirty="0" err="1" smtClean="0"/>
              <a:t>specfic</a:t>
            </a:r>
            <a:r>
              <a:rPr lang="en-GB" sz="2400" dirty="0" smtClean="0"/>
              <a:t> cost of meeting the minimum caloric </a:t>
            </a:r>
            <a:r>
              <a:rPr lang="en-US" sz="2400" dirty="0" smtClean="0"/>
              <a:t>content needed by a person to live a healthy life.</a:t>
            </a:r>
          </a:p>
          <a:p>
            <a:pPr lvl="0"/>
            <a:endParaRPr lang="en-GB" sz="2400" dirty="0" smtClean="0"/>
          </a:p>
          <a:p>
            <a:pPr lvl="0"/>
            <a:r>
              <a:rPr lang="en-GB" sz="2400" dirty="0" smtClean="0"/>
              <a:t>The </a:t>
            </a:r>
            <a:r>
              <a:rPr lang="en-GB" sz="2400" dirty="0" smtClean="0"/>
              <a:t>actual level of poverty shows that about 55 percent of the Mozambicans falls below the national poverty line. In other words, more than 50 percent of the Mozambican population is in state of absolute poverty</a:t>
            </a:r>
            <a:r>
              <a:rPr lang="en-GB" sz="2400" dirty="0" smtClean="0"/>
              <a:t>;</a:t>
            </a:r>
            <a:endParaRPr lang="en-GB" sz="2400" dirty="0" smtClean="0"/>
          </a:p>
        </p:txBody>
      </p:sp>
      <p:sp>
        <p:nvSpPr>
          <p:cNvPr id="4"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Conclusions and Lessons Learnt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5" name="TextBox 4"/>
          <p:cNvSpPr txBox="1"/>
          <p:nvPr/>
        </p:nvSpPr>
        <p:spPr>
          <a:xfrm>
            <a:off x="152400" y="857845"/>
            <a:ext cx="8610600" cy="4524315"/>
          </a:xfrm>
          <a:prstGeom prst="rect">
            <a:avLst/>
          </a:prstGeom>
          <a:noFill/>
        </p:spPr>
        <p:txBody>
          <a:bodyPr wrap="square" rtlCol="0">
            <a:spAutoFit/>
          </a:bodyPr>
          <a:lstStyle/>
          <a:p>
            <a:pPr lvl="0"/>
            <a:endParaRPr lang="pt-PT" sz="2400" dirty="0" smtClean="0"/>
          </a:p>
          <a:p>
            <a:pPr lvl="0"/>
            <a:r>
              <a:rPr lang="en-GB" sz="2400" dirty="0" smtClean="0"/>
              <a:t>Absolute poverty trends show no decline in the most recent periods, in spite the fact that the economy has been showing sustained high growth rates;</a:t>
            </a:r>
          </a:p>
          <a:p>
            <a:pPr algn="just"/>
            <a:endParaRPr lang="en-GB" sz="2400" dirty="0" smtClean="0"/>
          </a:p>
          <a:p>
            <a:r>
              <a:rPr lang="en-GB" sz="2400" dirty="0" smtClean="0"/>
              <a:t>Despite the fact that the economy has been showing sustained high growth rates in the most recent periods, there is little evidence of significant change in income distribution.</a:t>
            </a:r>
          </a:p>
          <a:p>
            <a:endParaRPr lang="en-GB" sz="2400" dirty="0" smtClean="0"/>
          </a:p>
          <a:p>
            <a:r>
              <a:rPr lang="en-GB" sz="2400" dirty="0" smtClean="0"/>
              <a:t>This fact seems to suggest that growth in Mozambique has been likely not pro-poor in the sense that it does not result in a redistribution in favour of the poor;</a:t>
            </a:r>
            <a:endParaRPr lang="pt-PT" sz="2400" dirty="0"/>
          </a:p>
        </p:txBody>
      </p:sp>
      <p:sp>
        <p:nvSpPr>
          <p:cNvPr id="4"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Conclusions and Lessons Learnt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ctr">
              <a:buNone/>
            </a:pPr>
            <a:endParaRPr lang="en-US" sz="6600" dirty="0" smtClean="0"/>
          </a:p>
          <a:p>
            <a:pPr algn="ctr">
              <a:buNone/>
            </a:pPr>
            <a:r>
              <a:rPr lang="en-US" sz="6600" dirty="0" smtClean="0"/>
              <a:t>THANK YOU</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b="1" dirty="0" smtClean="0">
                <a:solidFill>
                  <a:schemeClr val="tx2">
                    <a:lumMod val="60000"/>
                    <a:lumOff val="40000"/>
                  </a:schemeClr>
                </a:solidFill>
              </a:rPr>
              <a:t>Structure of the presentation</a:t>
            </a:r>
            <a:endParaRPr lang="en-US" b="1" dirty="0">
              <a:solidFill>
                <a:schemeClr val="tx2">
                  <a:lumMod val="60000"/>
                  <a:lumOff val="40000"/>
                </a:schemeClr>
              </a:solidFill>
            </a:endParaRPr>
          </a:p>
        </p:txBody>
      </p:sp>
      <p:sp>
        <p:nvSpPr>
          <p:cNvPr id="3" name="Content Placeholder 2"/>
          <p:cNvSpPr>
            <a:spLocks noGrp="1"/>
          </p:cNvSpPr>
          <p:nvPr>
            <p:ph idx="1"/>
          </p:nvPr>
        </p:nvSpPr>
        <p:spPr>
          <a:xfrm>
            <a:off x="457200" y="1219201"/>
            <a:ext cx="8229600" cy="4343400"/>
          </a:xfrm>
        </p:spPr>
        <p:txBody>
          <a:bodyPr>
            <a:normAutofit/>
          </a:bodyPr>
          <a:lstStyle/>
          <a:p>
            <a:endParaRPr lang="en-US" sz="2800" b="1" dirty="0" smtClean="0">
              <a:solidFill>
                <a:schemeClr val="tx2">
                  <a:lumMod val="60000"/>
                  <a:lumOff val="40000"/>
                </a:schemeClr>
              </a:solidFill>
            </a:endParaRPr>
          </a:p>
          <a:p>
            <a:r>
              <a:rPr lang="en-US" sz="2800" b="1" dirty="0" smtClean="0">
                <a:solidFill>
                  <a:schemeClr val="tx2">
                    <a:lumMod val="60000"/>
                    <a:lumOff val="40000"/>
                  </a:schemeClr>
                </a:solidFill>
              </a:rPr>
              <a:t>Motivation</a:t>
            </a:r>
          </a:p>
          <a:p>
            <a:r>
              <a:rPr lang="en-GB" sz="2800" b="1" dirty="0" smtClean="0">
                <a:solidFill>
                  <a:schemeClr val="tx2">
                    <a:lumMod val="60000"/>
                    <a:lumOff val="40000"/>
                  </a:schemeClr>
                </a:solidFill>
              </a:rPr>
              <a:t>Defining the Concept of Poverty</a:t>
            </a:r>
          </a:p>
          <a:p>
            <a:r>
              <a:rPr lang="en-GB" sz="2800" b="1" dirty="0" smtClean="0">
                <a:solidFill>
                  <a:schemeClr val="tx2">
                    <a:lumMod val="60000"/>
                    <a:lumOff val="40000"/>
                  </a:schemeClr>
                </a:solidFill>
              </a:rPr>
              <a:t>Poverty Level and Trends</a:t>
            </a:r>
            <a:endParaRPr lang="pt-PT" sz="2800" b="1" dirty="0" smtClean="0">
              <a:solidFill>
                <a:schemeClr val="tx2">
                  <a:lumMod val="60000"/>
                  <a:lumOff val="40000"/>
                </a:schemeClr>
              </a:solidFill>
            </a:endParaRPr>
          </a:p>
          <a:p>
            <a:r>
              <a:rPr lang="en-US" sz="2800" b="1" smtClean="0">
                <a:solidFill>
                  <a:schemeClr val="tx2">
                    <a:lumMod val="60000"/>
                    <a:lumOff val="40000"/>
                  </a:schemeClr>
                </a:solidFill>
              </a:rPr>
              <a:t>Methodology </a:t>
            </a:r>
            <a:r>
              <a:rPr lang="en-US" sz="2800" b="1" dirty="0" smtClean="0">
                <a:solidFill>
                  <a:schemeClr val="tx2">
                    <a:lumMod val="60000"/>
                    <a:lumOff val="40000"/>
                  </a:schemeClr>
                </a:solidFill>
              </a:rPr>
              <a:t>used in the measurements of poverty  </a:t>
            </a:r>
          </a:p>
          <a:p>
            <a:r>
              <a:rPr lang="en-US" sz="2800" b="1" dirty="0" smtClean="0">
                <a:solidFill>
                  <a:schemeClr val="tx2">
                    <a:lumMod val="60000"/>
                    <a:lumOff val="40000"/>
                  </a:schemeClr>
                </a:solidFill>
              </a:rPr>
              <a:t>Conclusions and lessons learnt</a:t>
            </a:r>
          </a:p>
          <a:p>
            <a:pPr>
              <a:buNone/>
            </a:pPr>
            <a:endParaRPr lang="en-US" sz="2800" b="1"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fontScale="90000"/>
          </a:bodyPr>
          <a:lstStyle/>
          <a:p>
            <a:r>
              <a:rPr lang="en-US" b="1" dirty="0" smtClean="0">
                <a:solidFill>
                  <a:schemeClr val="tx2">
                    <a:lumMod val="60000"/>
                    <a:lumOff val="40000"/>
                  </a:schemeClr>
                </a:solidFill>
              </a:rPr>
              <a:t>Motivation</a:t>
            </a:r>
            <a:endParaRPr lang="en-US" b="1" dirty="0">
              <a:solidFill>
                <a:schemeClr val="tx2">
                  <a:lumMod val="60000"/>
                  <a:lumOff val="40000"/>
                </a:schemeClr>
              </a:solidFill>
            </a:endParaRPr>
          </a:p>
        </p:txBody>
      </p:sp>
      <p:sp>
        <p:nvSpPr>
          <p:cNvPr id="5" name="TextBox 4"/>
          <p:cNvSpPr txBox="1"/>
          <p:nvPr/>
        </p:nvSpPr>
        <p:spPr>
          <a:xfrm>
            <a:off x="609600" y="914400"/>
            <a:ext cx="8305800" cy="4739759"/>
          </a:xfrm>
          <a:prstGeom prst="rect">
            <a:avLst/>
          </a:prstGeom>
          <a:noFill/>
        </p:spPr>
        <p:txBody>
          <a:bodyPr wrap="square" rtlCol="0">
            <a:spAutoFit/>
          </a:bodyPr>
          <a:lstStyle/>
          <a:p>
            <a:r>
              <a:rPr lang="en-GB" sz="2300" dirty="0" smtClean="0"/>
              <a:t>Work conducted in 2009 under the FFU project described the different measures of poverty used in Mozambique and Vietnam, and some of the impact that the use of different measures has on national poverty statistics.</a:t>
            </a:r>
          </a:p>
          <a:p>
            <a:endParaRPr lang="en-GB" sz="2300" dirty="0" smtClean="0"/>
          </a:p>
          <a:p>
            <a:r>
              <a:rPr lang="en-GB" sz="2400" dirty="0" smtClean="0"/>
              <a:t>The objective of the work in 2011 was to evaluate the relevance and applicability of the different poverty measures used in the two countries in order to answer </a:t>
            </a:r>
            <a:r>
              <a:rPr lang="en-GB" sz="2300" dirty="0" smtClean="0"/>
              <a:t>the following questions: </a:t>
            </a:r>
          </a:p>
          <a:p>
            <a:endParaRPr lang="en-US" sz="2300" b="1" dirty="0" smtClean="0">
              <a:solidFill>
                <a:schemeClr val="tx2">
                  <a:lumMod val="60000"/>
                  <a:lumOff val="40000"/>
                </a:schemeClr>
              </a:solidFill>
            </a:endParaRPr>
          </a:p>
          <a:p>
            <a:pPr marL="457200" indent="-457200">
              <a:buFont typeface="+mj-lt"/>
              <a:buAutoNum type="arabicPeriod"/>
            </a:pPr>
            <a:r>
              <a:rPr lang="en-GB" sz="2300" dirty="0" smtClean="0"/>
              <a:t>what is the most appropriate way to define poverty in Mozambique?</a:t>
            </a:r>
          </a:p>
          <a:p>
            <a:pPr marL="457200" indent="-457200">
              <a:buFont typeface="+mj-lt"/>
              <a:buAutoNum type="arabicPeriod"/>
            </a:pPr>
            <a:r>
              <a:rPr lang="en-GB" sz="2300" dirty="0" smtClean="0"/>
              <a:t>What are the level and trends of poverty?</a:t>
            </a:r>
          </a:p>
          <a:p>
            <a:pPr marL="457200" indent="-457200">
              <a:buFont typeface="+mj-lt"/>
              <a:buAutoNum type="arabicPeriod"/>
            </a:pPr>
            <a:r>
              <a:rPr lang="en-GB" sz="2300" dirty="0" smtClean="0"/>
              <a:t>What methodologies are used in the measurement of poverty?</a:t>
            </a:r>
            <a:endParaRPr lang="pt-PT" sz="2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Defining the Concept of Poverty</a:t>
            </a:r>
          </a:p>
        </p:txBody>
      </p:sp>
      <p:sp>
        <p:nvSpPr>
          <p:cNvPr id="5" name="TextBox 4"/>
          <p:cNvSpPr txBox="1"/>
          <p:nvPr/>
        </p:nvSpPr>
        <p:spPr>
          <a:xfrm>
            <a:off x="228600" y="914400"/>
            <a:ext cx="8610600" cy="5632311"/>
          </a:xfrm>
          <a:prstGeom prst="rect">
            <a:avLst/>
          </a:prstGeom>
          <a:noFill/>
        </p:spPr>
        <p:txBody>
          <a:bodyPr wrap="square" rtlCol="0">
            <a:spAutoFit/>
          </a:bodyPr>
          <a:lstStyle/>
          <a:p>
            <a:pPr algn="just"/>
            <a:r>
              <a:rPr lang="en-GB" sz="2400" dirty="0" smtClean="0"/>
              <a:t>In PARPA I poverty was strictly defined as monetary measure. It failed to incorporate  some important aspects of well-being  such as consumption of public goods (schools, health services, etc) and quality of life (leisure and others). </a:t>
            </a:r>
          </a:p>
          <a:p>
            <a:pPr algn="just"/>
            <a:endParaRPr lang="en-GB" sz="2400" dirty="0" smtClean="0"/>
          </a:p>
          <a:p>
            <a:pPr algn="just"/>
            <a:r>
              <a:rPr lang="en-GB" sz="2400" dirty="0" smtClean="0"/>
              <a:t>In the PARPA II  the concept of poverty is more holistic in the sense that it views poverty as multidimensional phenomenon. The argument is that poverty must be addressed in all its dimensions, not income alone as was done in PARPA I</a:t>
            </a:r>
            <a:r>
              <a:rPr lang="en-GB" sz="2400" dirty="0" smtClean="0"/>
              <a:t>. </a:t>
            </a:r>
          </a:p>
          <a:p>
            <a:pPr algn="just"/>
            <a:endParaRPr lang="en-GB" sz="2400" dirty="0" smtClean="0"/>
          </a:p>
          <a:p>
            <a:r>
              <a:rPr lang="en-GB" sz="2400" dirty="0" smtClean="0"/>
              <a:t>From a human development perspective, poverty </a:t>
            </a:r>
            <a:r>
              <a:rPr lang="en-GB" sz="2400" dirty="0" smtClean="0"/>
              <a:t>can mean more than a lack of what is necessary for material well-being. It can also mean the </a:t>
            </a:r>
            <a:r>
              <a:rPr lang="en-GB" sz="2400" dirty="0" smtClean="0"/>
              <a:t>“denial </a:t>
            </a:r>
            <a:r>
              <a:rPr lang="en-GB" sz="2400" dirty="0" smtClean="0"/>
              <a:t>of opportunities and choices most basic to human development – to lead a long, healthy, creative life and to enjoy a decent standard of living</a:t>
            </a:r>
            <a:r>
              <a:rPr lang="en-GB" sz="2400" dirty="0" smtClean="0"/>
              <a:t>…” UNDP (1997)</a:t>
            </a:r>
            <a:endParaRPr lang="pt-PT"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normAutofit fontScale="90000"/>
          </a:bodyPr>
          <a:lstStyle/>
          <a:p>
            <a:r>
              <a:rPr lang="en-GB" b="1" dirty="0" smtClean="0">
                <a:solidFill>
                  <a:schemeClr val="tx2">
                    <a:lumMod val="60000"/>
                    <a:lumOff val="40000"/>
                  </a:schemeClr>
                </a:solidFill>
              </a:rPr>
              <a:t>Defining the Concept of Poverty</a:t>
            </a:r>
          </a:p>
        </p:txBody>
      </p:sp>
      <p:sp>
        <p:nvSpPr>
          <p:cNvPr id="5" name="TextBox 4"/>
          <p:cNvSpPr txBox="1"/>
          <p:nvPr/>
        </p:nvSpPr>
        <p:spPr>
          <a:xfrm>
            <a:off x="228600" y="914400"/>
            <a:ext cx="8610600" cy="4154984"/>
          </a:xfrm>
          <a:prstGeom prst="rect">
            <a:avLst/>
          </a:prstGeom>
          <a:noFill/>
        </p:spPr>
        <p:txBody>
          <a:bodyPr wrap="square" rtlCol="0">
            <a:spAutoFit/>
          </a:bodyPr>
          <a:lstStyle/>
          <a:p>
            <a:pPr algn="just"/>
            <a:endParaRPr lang="en-GB" sz="2400" dirty="0" smtClean="0"/>
          </a:p>
          <a:p>
            <a:pPr algn="just"/>
            <a:r>
              <a:rPr lang="en-GB" sz="2400" b="1" dirty="0" smtClean="0">
                <a:solidFill>
                  <a:srgbClr val="FF0000"/>
                </a:solidFill>
              </a:rPr>
              <a:t>In this regards poverty was defined in PARPA II as “the impossibility, due to incapacity or due to lack of opportunity of individuals, families or communities to attain minimum living conditions according to basic societal norms</a:t>
            </a:r>
            <a:r>
              <a:rPr lang="en-GB" sz="2400" b="1" dirty="0" smtClean="0">
                <a:solidFill>
                  <a:srgbClr val="FF0000"/>
                </a:solidFill>
              </a:rPr>
              <a:t>”.</a:t>
            </a:r>
          </a:p>
          <a:p>
            <a:pPr algn="just"/>
            <a:endParaRPr lang="en-GB" sz="2400" dirty="0" smtClean="0"/>
          </a:p>
          <a:p>
            <a:pPr algn="just"/>
            <a:r>
              <a:rPr lang="en-GB" sz="2400" dirty="0" smtClean="0"/>
              <a:t>For policy-makers, the poverty of choice and opportunities is often more relevant than the poverty of income, for it focuses on the causes of poverty and leads directly to strategies of empowerment and other actions to enhance opportunities for everyone.</a:t>
            </a:r>
            <a:endParaRPr lang="pt-PT" sz="2400" dirty="0" smtClean="0"/>
          </a:p>
          <a:p>
            <a:pPr algn="just"/>
            <a:endParaRPr lang="en-GB" sz="24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915400" cy="715962"/>
          </a:xfrm>
        </p:spPr>
        <p:txBody>
          <a:bodyPr>
            <a:normAutofit fontScale="90000"/>
          </a:bodyPr>
          <a:lstStyle/>
          <a:p>
            <a:r>
              <a:rPr lang="en-GB" b="1" dirty="0" smtClean="0">
                <a:solidFill>
                  <a:schemeClr val="tx2">
                    <a:lumMod val="60000"/>
                    <a:lumOff val="40000"/>
                  </a:schemeClr>
                </a:solidFill>
              </a:rPr>
              <a:t>Methodology Used in Measuring Poverty</a:t>
            </a:r>
          </a:p>
        </p:txBody>
      </p:sp>
      <p:sp>
        <p:nvSpPr>
          <p:cNvPr id="5" name="TextBox 4"/>
          <p:cNvSpPr txBox="1"/>
          <p:nvPr/>
        </p:nvSpPr>
        <p:spPr>
          <a:xfrm>
            <a:off x="381000" y="914400"/>
            <a:ext cx="8382000" cy="5262979"/>
          </a:xfrm>
          <a:prstGeom prst="rect">
            <a:avLst/>
          </a:prstGeom>
          <a:noFill/>
        </p:spPr>
        <p:txBody>
          <a:bodyPr wrap="square" rtlCol="0">
            <a:spAutoFit/>
          </a:bodyPr>
          <a:lstStyle/>
          <a:p>
            <a:pPr algn="just"/>
            <a:r>
              <a:rPr lang="en-GB" sz="2400" dirty="0" smtClean="0"/>
              <a:t>In the three consecutive National Poverty Assessments based on the data from the three large-scale household budget surveys (1996/97, 2002/03 and 2008/09), poverty was defined on the base of the Cos-of-Basic-Needs approach;</a:t>
            </a:r>
          </a:p>
          <a:p>
            <a:pPr algn="just"/>
            <a:endParaRPr lang="en-GB" sz="2400" dirty="0" smtClean="0"/>
          </a:p>
          <a:p>
            <a:pPr algn="just"/>
            <a:r>
              <a:rPr lang="en-US" sz="2400" dirty="0" smtClean="0"/>
              <a:t>Some advantages of the Cost of Basic Needs Approach include according to </a:t>
            </a:r>
            <a:r>
              <a:rPr lang="en-US" sz="2400" dirty="0" err="1" smtClean="0"/>
              <a:t>Iburahim</a:t>
            </a:r>
            <a:r>
              <a:rPr lang="en-US" sz="2400" dirty="0" smtClean="0"/>
              <a:t> (2010):</a:t>
            </a:r>
          </a:p>
          <a:p>
            <a:pPr algn="just"/>
            <a:endParaRPr lang="en-US" sz="2400" dirty="0" smtClean="0"/>
          </a:p>
          <a:p>
            <a:pPr lvl="1" algn="just">
              <a:buFont typeface="Arial" pitchFamily="34" charset="0"/>
              <a:buChar char="•"/>
            </a:pPr>
            <a:r>
              <a:rPr lang="en-US" sz="2400" dirty="0" smtClean="0"/>
              <a:t> The approach measures poverty from an aggregate perspective in the sense that it brings various dimensions of deprivation to a single unit of measuring. </a:t>
            </a:r>
          </a:p>
          <a:p>
            <a:pPr lvl="1" algn="just">
              <a:buFont typeface="Arial" pitchFamily="34" charset="0"/>
              <a:buChar char="•"/>
            </a:pPr>
            <a:endParaRPr lang="en-US" sz="2400" dirty="0" smtClean="0"/>
          </a:p>
          <a:p>
            <a:pPr lvl="1" algn="just">
              <a:buFont typeface="Arial" pitchFamily="34" charset="0"/>
              <a:buChar char="•"/>
            </a:pPr>
            <a:r>
              <a:rPr lang="en-US" sz="2400" dirty="0" smtClean="0"/>
              <a:t>The CBN approach measures poverty through consumption rather than income.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914400"/>
            <a:ext cx="8001000" cy="5262979"/>
          </a:xfrm>
          <a:prstGeom prst="rect">
            <a:avLst/>
          </a:prstGeom>
          <a:noFill/>
        </p:spPr>
        <p:txBody>
          <a:bodyPr wrap="square" rtlCol="0">
            <a:spAutoFit/>
          </a:bodyPr>
          <a:lstStyle/>
          <a:p>
            <a:pPr algn="just"/>
            <a:r>
              <a:rPr lang="en-GB" sz="2400" dirty="0" smtClean="0"/>
              <a:t>The approach is associated with the notion of food needs which are typically associated to minimum energy need for each special domain;</a:t>
            </a:r>
          </a:p>
          <a:p>
            <a:pPr algn="just"/>
            <a:endParaRPr lang="en-GB" sz="2400" dirty="0" smtClean="0"/>
          </a:p>
          <a:p>
            <a:pPr algn="just"/>
            <a:r>
              <a:rPr lang="en-GB" sz="2400" dirty="0" smtClean="0"/>
              <a:t>The food poverty line – expressed in monetary costs per person per day – is a region-</a:t>
            </a:r>
            <a:r>
              <a:rPr lang="en-GB" sz="2400" dirty="0" err="1" smtClean="0"/>
              <a:t>specfic</a:t>
            </a:r>
            <a:r>
              <a:rPr lang="en-GB" sz="2400" dirty="0" smtClean="0"/>
              <a:t> cost of meeting the minimum caloric </a:t>
            </a:r>
            <a:r>
              <a:rPr lang="en-US" sz="2400" dirty="0" smtClean="0"/>
              <a:t>content needed by a person to live a healthy life. It is a sum of a food and non-food poverty line the former being critical as a large share of consumption in Mozambique is devoted to food;</a:t>
            </a:r>
          </a:p>
          <a:p>
            <a:pPr algn="just"/>
            <a:endParaRPr lang="en-US" sz="2400" dirty="0" smtClean="0"/>
          </a:p>
          <a:p>
            <a:pPr algn="just"/>
            <a:r>
              <a:rPr lang="en-US" sz="2400" dirty="0" smtClean="0"/>
              <a:t>Because prices of basic goods vary across space and time, prices differences are accounted for to permit consistent poverty comparisons.</a:t>
            </a:r>
          </a:p>
        </p:txBody>
      </p:sp>
      <p:sp>
        <p:nvSpPr>
          <p:cNvPr id="6" name="Title 1"/>
          <p:cNvSpPr txBox="1">
            <a:spLocks/>
          </p:cNvSpPr>
          <p:nvPr/>
        </p:nvSpPr>
        <p:spPr>
          <a:xfrm>
            <a:off x="152400" y="76200"/>
            <a:ext cx="8915400" cy="715962"/>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tx2">
                    <a:lumMod val="60000"/>
                    <a:lumOff val="40000"/>
                  </a:schemeClr>
                </a:solidFill>
                <a:effectLst/>
                <a:uLnTx/>
                <a:uFillTx/>
                <a:latin typeface="+mj-lt"/>
                <a:ea typeface="+mj-ea"/>
                <a:cs typeface="+mj-cs"/>
              </a:rPr>
              <a:t>Methodology Used in Measuring Poverty</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09600" y="914400"/>
            <a:ext cx="8001000" cy="5755422"/>
          </a:xfrm>
          <a:prstGeom prst="rect">
            <a:avLst/>
          </a:prstGeom>
          <a:noFill/>
        </p:spPr>
        <p:txBody>
          <a:bodyPr wrap="square" rtlCol="0">
            <a:spAutoFit/>
          </a:bodyPr>
          <a:lstStyle/>
          <a:p>
            <a:pPr algn="just"/>
            <a:r>
              <a:rPr lang="en-GB" sz="2300" dirty="0" smtClean="0"/>
              <a:t>Spatial differences in prices are accommodated by defining region-specific poverty lines. These are based on region-specific food consumption bundles, reflecting consumption patterns of the poor in each region, and the cost of the bundle calculated using region-specific prices;</a:t>
            </a:r>
          </a:p>
          <a:p>
            <a:pPr algn="just"/>
            <a:endParaRPr lang="en-GB" sz="2300" dirty="0" smtClean="0"/>
          </a:p>
          <a:p>
            <a:pPr algn="just"/>
            <a:r>
              <a:rPr lang="en-GB" sz="2300" dirty="0" smtClean="0"/>
              <a:t>The non-food poverty line is taken as a simple weighted average of non-food expenditure for people with expenditure at between 80 and 120% of the food poverty line.</a:t>
            </a:r>
          </a:p>
          <a:p>
            <a:pPr algn="just"/>
            <a:endParaRPr lang="en-GB" sz="2300" dirty="0" smtClean="0"/>
          </a:p>
          <a:p>
            <a:pPr algn="just"/>
            <a:r>
              <a:rPr lang="en-GB" sz="2300" dirty="0" smtClean="0"/>
              <a:t>A triangular weighting scheme is used where weights are higher the closer a household´s expenditure is to the poverty line.</a:t>
            </a:r>
          </a:p>
          <a:p>
            <a:pPr algn="just"/>
            <a:endParaRPr lang="en-GB" sz="2300" dirty="0" smtClean="0"/>
          </a:p>
          <a:p>
            <a:pPr algn="just"/>
            <a:r>
              <a:rPr lang="en-GB" sz="2300" dirty="0" smtClean="0"/>
              <a:t>Added together with the food poverty line, this provides an aggregate poverty line, which is the basis for calculating initial poverty rates</a:t>
            </a:r>
          </a:p>
        </p:txBody>
      </p:sp>
      <p:sp>
        <p:nvSpPr>
          <p:cNvPr id="6" name="Title 1"/>
          <p:cNvSpPr txBox="1">
            <a:spLocks/>
          </p:cNvSpPr>
          <p:nvPr/>
        </p:nvSpPr>
        <p:spPr>
          <a:xfrm>
            <a:off x="152400" y="76200"/>
            <a:ext cx="8915400" cy="715962"/>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tx2">
                    <a:lumMod val="60000"/>
                    <a:lumOff val="40000"/>
                  </a:schemeClr>
                </a:solidFill>
                <a:effectLst/>
                <a:uLnTx/>
                <a:uFillTx/>
                <a:latin typeface="+mj-lt"/>
                <a:ea typeface="+mj-ea"/>
                <a:cs typeface="+mj-cs"/>
              </a:rPr>
              <a:t>Methodology Used in Measuring Poverty</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914400"/>
            <a:ext cx="8458200" cy="2308324"/>
          </a:xfrm>
          <a:prstGeom prst="rect">
            <a:avLst/>
          </a:prstGeom>
          <a:noFill/>
        </p:spPr>
        <p:txBody>
          <a:bodyPr wrap="square" rtlCol="0">
            <a:spAutoFit/>
          </a:bodyPr>
          <a:lstStyle/>
          <a:p>
            <a:pPr algn="just"/>
            <a:r>
              <a:rPr lang="en-GB" sz="2400" dirty="0" smtClean="0"/>
              <a:t>In this regard, in the three national poverty assessment in Mozambique a set of 13 context-specific different poverty lines were employed based on local prices (average household unit value) and local and dynamic consumption patterns (adjusted flexible bundle) derived from the three large-scale household budget surveys;</a:t>
            </a:r>
          </a:p>
        </p:txBody>
      </p:sp>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7" name="Title 1"/>
          <p:cNvSpPr txBox="1">
            <a:spLocks/>
          </p:cNvSpPr>
          <p:nvPr/>
        </p:nvSpPr>
        <p:spPr>
          <a:xfrm>
            <a:off x="152400" y="76200"/>
            <a:ext cx="8915400" cy="715962"/>
          </a:xfrm>
          <a:prstGeom prst="rect">
            <a:avLst/>
          </a:prstGeom>
        </p:spPr>
        <p:txBody>
          <a:bodyPr vert="horz" lIns="91440" tIns="45720" rIns="91440" bIns="45720" rtlCol="0" anchor="ctr">
            <a:normAutofit fontScale="9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1" i="0" u="none" strike="noStrike" kern="1200" cap="none" spc="0" normalizeH="0" baseline="0" noProof="0" dirty="0" smtClean="0">
                <a:ln>
                  <a:noFill/>
                </a:ln>
                <a:solidFill>
                  <a:schemeClr val="tx2">
                    <a:lumMod val="60000"/>
                    <a:lumOff val="40000"/>
                  </a:schemeClr>
                </a:solidFill>
                <a:effectLst/>
                <a:uLnTx/>
                <a:uFillTx/>
                <a:latin typeface="+mj-lt"/>
                <a:ea typeface="+mj-ea"/>
                <a:cs typeface="+mj-cs"/>
              </a:rPr>
              <a:t>Methodology Used in Measuring Poverty</a:t>
            </a:r>
          </a:p>
        </p:txBody>
      </p:sp>
      <p:graphicFrame>
        <p:nvGraphicFramePr>
          <p:cNvPr id="1028" name="Object 4"/>
          <p:cNvGraphicFramePr>
            <a:graphicFrameLocks noChangeAspect="1"/>
          </p:cNvGraphicFramePr>
          <p:nvPr/>
        </p:nvGraphicFramePr>
        <p:xfrm>
          <a:off x="854075" y="3352800"/>
          <a:ext cx="7680325" cy="3349625"/>
        </p:xfrm>
        <a:graphic>
          <a:graphicData uri="http://schemas.openxmlformats.org/presentationml/2006/ole">
            <p:oleObj spid="_x0000_s1028" name="Worksheet" r:id="rId3" imgW="7681002" imgH="3349916" progId="Excel.Sheet.12">
              <p:embed/>
            </p:oleObj>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TotalTime>
  <Words>1499</Words>
  <Application>Microsoft Office PowerPoint</Application>
  <PresentationFormat>On-screen Show (4:3)</PresentationFormat>
  <Paragraphs>112</Paragraphs>
  <Slides>17</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Worksheet</vt:lpstr>
      <vt:lpstr>FFU PROJECT – 2012: Economic Governance and Development in Vietnam and Mozambique  Poverty Identification and Definition in Mozambique</vt:lpstr>
      <vt:lpstr>Structure of the presentation</vt:lpstr>
      <vt:lpstr>Motivation</vt:lpstr>
      <vt:lpstr>Defining the Concept of Poverty</vt:lpstr>
      <vt:lpstr>Defining the Concept of Poverty</vt:lpstr>
      <vt:lpstr>Methodology Used in Measuring Poverty</vt:lpstr>
      <vt:lpstr>Slide 7</vt:lpstr>
      <vt:lpstr>Slide 8</vt:lpstr>
      <vt:lpstr>Slide 9</vt:lpstr>
      <vt:lpstr>Poverty Level and Trends</vt:lpstr>
      <vt:lpstr>Poverty Level and Trends</vt:lpstr>
      <vt:lpstr>Poverty Level and Trends</vt:lpstr>
      <vt:lpstr>Poverty Level and Trends</vt:lpstr>
      <vt:lpstr>Conclusions and Lessons Learnt</vt:lpstr>
      <vt:lpstr>Conclusions and Lessons Learnt</vt:lpstr>
      <vt:lpstr>Conclusions and Lessons Learnt</vt:lpstr>
      <vt:lpstr>Slide 17</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DEMOGRAPHIC IMPACT OF HIV/AIDS IN MOZAMBIQUE: MINIMUN CROSS ENTROPY APPROACH</dc:title>
  <dc:creator>Nhate</dc:creator>
  <cp:lastModifiedBy>dsaide</cp:lastModifiedBy>
  <cp:revision>95</cp:revision>
  <dcterms:created xsi:type="dcterms:W3CDTF">2010-11-01T21:09:18Z</dcterms:created>
  <dcterms:modified xsi:type="dcterms:W3CDTF">2012-06-08T07:26:57Z</dcterms:modified>
</cp:coreProperties>
</file>